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990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0D12FC3-0A19-41E8-9826-6B5A3B2B10B0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8FC80AE-D354-4434-8261-4D076E8E95F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14170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C80AE-D354-4434-8261-4D076E8E95F5}" type="slidenum">
              <a:rPr lang="ar-EG" smtClean="0"/>
              <a:t>3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93162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C5AB7D-C7A4-4757-951A-7F401BF5A44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87E41-6523-4B1A-BD97-D9CD7049DB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C5AB7D-C7A4-4757-951A-7F401BF5A44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87E41-6523-4B1A-BD97-D9CD7049D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C5AB7D-C7A4-4757-951A-7F401BF5A44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87E41-6523-4B1A-BD97-D9CD7049D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C5AB7D-C7A4-4757-951A-7F401BF5A44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87E41-6523-4B1A-BD97-D9CD7049D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C5AB7D-C7A4-4757-951A-7F401BF5A44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87E41-6523-4B1A-BD97-D9CD7049DB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C5AB7D-C7A4-4757-951A-7F401BF5A44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87E41-6523-4B1A-BD97-D9CD7049D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C5AB7D-C7A4-4757-951A-7F401BF5A44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87E41-6523-4B1A-BD97-D9CD7049DB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C5AB7D-C7A4-4757-951A-7F401BF5A44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87E41-6523-4B1A-BD97-D9CD7049D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C5AB7D-C7A4-4757-951A-7F401BF5A44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87E41-6523-4B1A-BD97-D9CD7049D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C5AB7D-C7A4-4757-951A-7F401BF5A44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87E41-6523-4B1A-BD97-D9CD7049D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EC5AB7D-C7A4-4757-951A-7F401BF5A44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3887E41-6523-4B1A-BD97-D9CD7049D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EC5AB7D-C7A4-4757-951A-7F401BF5A44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3887E41-6523-4B1A-BD97-D9CD7049D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slow">
    <p:wipe/>
  </p:transition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229600" cy="3200400"/>
          </a:xfrm>
        </p:spPr>
        <p:txBody>
          <a:bodyPr/>
          <a:lstStyle/>
          <a:p>
            <a:pPr algn="ctr"/>
            <a:r>
              <a:rPr lang="ar-EG" sz="1800" dirty="0" smtClean="0"/>
              <a:t>محاضرة فى مادة:</a:t>
            </a:r>
            <a:r>
              <a:rPr lang="ar-EG" dirty="0" smtClean="0"/>
              <a:t/>
            </a:r>
            <a:br>
              <a:rPr lang="ar-EG" dirty="0" smtClean="0"/>
            </a:br>
            <a:r>
              <a:rPr lang="ar-EG" dirty="0" smtClean="0"/>
              <a:t> فن تحرير المجلة</a:t>
            </a:r>
            <a:br>
              <a:rPr lang="ar-EG" dirty="0" smtClean="0"/>
            </a:br>
            <a:r>
              <a:rPr lang="ar-EG" dirty="0" smtClean="0"/>
              <a:t> </a:t>
            </a:r>
            <a:br>
              <a:rPr lang="ar-EG" dirty="0" smtClean="0"/>
            </a:br>
            <a:r>
              <a:rPr lang="ar-EG" sz="2400" dirty="0" smtClean="0"/>
              <a:t>بعنوان :مالفروق الرئيسية بين الجريدة والمجلة ؟ ..و ما هى الخصائص التى تميز  المجلة ؟ .. وماهى وظائف المجلة فى المجتمع ؟ 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981200"/>
          </a:xfrm>
        </p:spPr>
        <p:txBody>
          <a:bodyPr>
            <a:normAutofit/>
          </a:bodyPr>
          <a:lstStyle/>
          <a:p>
            <a:pPr algn="ctr"/>
            <a:r>
              <a:rPr lang="ar-EG" dirty="0">
                <a:solidFill>
                  <a:srgbClr val="92D050"/>
                </a:solidFill>
              </a:rPr>
              <a:t> </a:t>
            </a:r>
            <a:r>
              <a:rPr lang="ar-EG" b="1" dirty="0" smtClean="0">
                <a:solidFill>
                  <a:srgbClr val="92D050"/>
                </a:solidFill>
                <a:cs typeface="+mj-cs"/>
              </a:rPr>
              <a:t>إعداد :</a:t>
            </a:r>
          </a:p>
          <a:p>
            <a:pPr algn="ctr"/>
            <a:r>
              <a:rPr lang="ar-EG" b="1" dirty="0" smtClean="0">
                <a:solidFill>
                  <a:srgbClr val="92D050"/>
                </a:solidFill>
                <a:cs typeface="+mj-cs"/>
              </a:rPr>
              <a:t>دكتور / عادل صادق</a:t>
            </a:r>
          </a:p>
          <a:p>
            <a:pPr algn="ctr"/>
            <a:endParaRPr lang="ar-EG" b="1" dirty="0">
              <a:solidFill>
                <a:srgbClr val="92D050"/>
              </a:solidFill>
              <a:cs typeface="+mj-cs"/>
            </a:endParaRPr>
          </a:p>
          <a:p>
            <a:pPr algn="ctr"/>
            <a:r>
              <a:rPr lang="ar-EG" b="1" dirty="0" smtClean="0">
                <a:solidFill>
                  <a:srgbClr val="92D050"/>
                </a:solidFill>
                <a:cs typeface="+mj-cs"/>
              </a:rPr>
              <a:t>الفرقة الرابعة – قسم الإعلام – شعبة الصحافة </a:t>
            </a:r>
            <a:endParaRPr lang="en-US" b="1" dirty="0">
              <a:solidFill>
                <a:srgbClr val="92D050"/>
              </a:solidFill>
              <a:cs typeface="+mj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EG" sz="3200" dirty="0" smtClean="0">
                <a:solidFill>
                  <a:srgbClr val="7030A0"/>
                </a:solidFill>
                <a:cs typeface="+mn-cs"/>
              </a:rPr>
              <a:t>(1) الفروق الأساسية بين الجريدة والمجلة :</a:t>
            </a:r>
            <a:endParaRPr lang="en-US" sz="3200" dirty="0">
              <a:solidFill>
                <a:srgbClr val="7030A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486400"/>
          </a:xfrm>
        </p:spPr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EG" dirty="0" smtClean="0"/>
              <a:t>أقول فى البداية أن الجريدة والمجلة فى سمتين جوهريتين ، وهما :</a:t>
            </a:r>
          </a:p>
          <a:p>
            <a:pPr algn="r" rtl="1">
              <a:buNone/>
            </a:pPr>
            <a:r>
              <a:rPr lang="ar-EG" u="sng" dirty="0" smtClean="0"/>
              <a:t>الأولى</a:t>
            </a:r>
            <a:r>
              <a:rPr lang="ar-EG" dirty="0" smtClean="0"/>
              <a:t> : أنهما دوريتان تتميزان بالعنوان الواحد الذى ينظم تحته جميع الأعداد وبالرقم المتسلسل ، وبانتظام موعد الصدور .</a:t>
            </a:r>
          </a:p>
          <a:p>
            <a:pPr algn="r" rtl="1">
              <a:buNone/>
            </a:pPr>
            <a:r>
              <a:rPr lang="ar-EG" u="sng" dirty="0" smtClean="0"/>
              <a:t>الثانية</a:t>
            </a:r>
            <a:r>
              <a:rPr lang="ar-EG" dirty="0" smtClean="0"/>
              <a:t> : أتهما مطبوعتان .</a:t>
            </a:r>
          </a:p>
          <a:p>
            <a:pPr algn="r" rtl="1">
              <a:buNone/>
            </a:pPr>
            <a:r>
              <a:rPr lang="ar-EG" dirty="0" smtClean="0"/>
              <a:t>وهناك أخرون حددوا (3 )مقاييس رئيسية يمكن عن طريقها التمييز عن طريقها بين الجريدة والمجلة :</a:t>
            </a:r>
          </a:p>
          <a:p>
            <a:pPr algn="r" rtl="1">
              <a:buNone/>
            </a:pPr>
            <a:r>
              <a:rPr lang="ar-EG" u="sng" dirty="0" smtClean="0"/>
              <a:t>المقياس الأول </a:t>
            </a:r>
            <a:r>
              <a:rPr lang="ar-EG" dirty="0" smtClean="0"/>
              <a:t>: الفترة الزمنية لتتابع الصدور ، فالجريدة تصدر يومى  وهناك جرائد أسبوعية ، بينما تصدر المجلة أسبوعياً ، أو نصف شهرى ، أو شهري ، أو ربع سنوى ، أوسنوية .</a:t>
            </a:r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pPr algn="ctr" rtl="1"/>
            <a:r>
              <a:rPr lang="ar-EG" dirty="0" smtClean="0">
                <a:solidFill>
                  <a:srgbClr val="FF0000"/>
                </a:solidFill>
              </a:rPr>
              <a:t>تابع الفروق الأساسية بين الجريدة والمجلة </a:t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>
                <a:solidFill>
                  <a:srgbClr val="FF0000"/>
                </a:solidFill>
              </a:rPr>
              <a:t/>
            </a:r>
            <a:br>
              <a:rPr lang="ar-EG" dirty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38200"/>
            <a:ext cx="7772400" cy="5943600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ar-EG" dirty="0" smtClean="0"/>
          </a:p>
          <a:p>
            <a:pPr algn="r" rtl="1">
              <a:buNone/>
            </a:pPr>
            <a:r>
              <a:rPr lang="ar-EG" u="sng" dirty="0" smtClean="0"/>
              <a:t>المقياس الثانى </a:t>
            </a:r>
            <a:r>
              <a:rPr lang="ar-EG" dirty="0" smtClean="0"/>
              <a:t>: هو المادة التحريرية :وهى فى الجريدة الخبر فى المحل الأول ، وفى المجلة التحقيقات ، ثم الأحاديث ، والمقالات ، ثم التقارير ، إلى جانب القصص والطرائف والرسوم و الصور .</a:t>
            </a:r>
          </a:p>
          <a:p>
            <a:pPr algn="r" rtl="1">
              <a:buNone/>
            </a:pPr>
            <a:r>
              <a:rPr lang="ar-EG" u="sng" dirty="0" smtClean="0"/>
              <a:t>المقياس الثالث</a:t>
            </a:r>
            <a:r>
              <a:rPr lang="ar-EG" dirty="0" smtClean="0"/>
              <a:t>: الجرائد تصدر فى حجم أكبر من المجلات . </a:t>
            </a:r>
          </a:p>
          <a:p>
            <a:pPr algn="r" rtl="1">
              <a:buNone/>
            </a:pPr>
            <a:r>
              <a:rPr lang="ar-EG" dirty="0" smtClean="0"/>
              <a:t>وإلى جانب المقاييس الثلاثة توجد مقاييس سنوية كنوع الورق ، والغلاف ، واستخدام الألوان ، وطريقة الطباعة ، والإخراج الصحفى .</a:t>
            </a:r>
            <a:endParaRPr lang="ar-SA" dirty="0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/>
          </a:bodyPr>
          <a:lstStyle/>
          <a:p>
            <a:pPr algn="ctr"/>
            <a:r>
              <a:rPr lang="ar-EG" sz="2400" b="1" dirty="0" smtClean="0">
                <a:solidFill>
                  <a:srgbClr val="FF0000"/>
                </a:solidFill>
              </a:rPr>
              <a:t>(2) الخصائص التى تميز المجلة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763000" cy="57150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EG" dirty="0" smtClean="0"/>
              <a:t>سنتناول الخصائص التى تميز المجلة من خلال عدة معايير ، وهى : </a:t>
            </a:r>
          </a:p>
          <a:p>
            <a:pPr algn="r" rtl="1">
              <a:buFont typeface="Arial" pitchFamily="34" charset="0"/>
              <a:buChar char="•"/>
            </a:pPr>
            <a:r>
              <a:rPr lang="ar-EG" u="sng" dirty="0" smtClean="0"/>
              <a:t>من حيث الدورية وتتابع الصدور </a:t>
            </a:r>
            <a:r>
              <a:rPr lang="ar-EG" dirty="0" smtClean="0"/>
              <a:t>:تصدر المجلة أسبوعى ، أو نصف شهرية ،  أو شهرية ، أو نصف سنوية ، أو سنوية ، فالتتابع والاستمرارية ، ورقم العدد من أهم مميزاتها .</a:t>
            </a:r>
          </a:p>
          <a:p>
            <a:pPr>
              <a:buFont typeface="Arial" pitchFamily="34" charset="0"/>
              <a:buChar char="•"/>
            </a:pPr>
            <a:r>
              <a:rPr lang="ar-EG" u="sng" dirty="0" smtClean="0"/>
              <a:t>من حيث الغلاف </a:t>
            </a:r>
            <a:r>
              <a:rPr lang="ar-EG" dirty="0" smtClean="0"/>
              <a:t>:لها غلاف يحيط بها يكون  من ورق أكثر سمكاً ويغتبر واجهة عرض  لها ، يجمع بين أكثر من عنصر فنى وتحريري ، ويحمل اسم المجلة وصيغتها ، وبعض المعلومات الهامة عن العدد ، ثم صور وعناوين تعد اشارات إلى الموضوعات الهامة بالمجلة .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pPr algn="ctr"/>
            <a:r>
              <a:rPr lang="ar-EG" dirty="0" smtClean="0">
                <a:solidFill>
                  <a:srgbClr val="C00000"/>
                </a:solidFill>
                <a:cs typeface="+mn-cs"/>
              </a:rPr>
              <a:t>تابع الخصائص التى تميز المجلة </a:t>
            </a:r>
            <a:endParaRPr lang="en-US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562600"/>
          </a:xfrm>
        </p:spPr>
        <p:txBody>
          <a:bodyPr>
            <a:normAutofit fontScale="85000" lnSpcReduction="10000"/>
          </a:bodyPr>
          <a:lstStyle/>
          <a:p>
            <a:pPr marL="68580" indent="0" algn="r" rtl="1">
              <a:buNone/>
            </a:pPr>
            <a:r>
              <a:rPr lang="ar-EG" dirty="0" smtClean="0"/>
              <a:t>من حيث « على هامش التحرير « : تختلف من مجلة إلى أخرى ، لكن من أهم صورها العامة :</a:t>
            </a:r>
          </a:p>
          <a:p>
            <a:pPr algn="r" rtl="1">
              <a:buFontTx/>
              <a:buChar char="-"/>
            </a:pPr>
            <a:r>
              <a:rPr lang="ar-EG" dirty="0" smtClean="0"/>
              <a:t>اجتماعى أسبوعى للمجلة </a:t>
            </a:r>
            <a:r>
              <a:rPr lang="en-US" dirty="0" smtClean="0"/>
              <a:t>) </a:t>
            </a:r>
            <a:r>
              <a:rPr lang="ar-EG" dirty="0" smtClean="0"/>
              <a:t>أو حسب دورية صدورها ) لمناقشة ما كان ( العدد السابق ) ، وطرح ما سيكون ( أفكار العدد الجديد ) .</a:t>
            </a:r>
            <a:endParaRPr lang="en-US" dirty="0" smtClean="0"/>
          </a:p>
          <a:p>
            <a:pPr algn="r" rtl="1">
              <a:buFontTx/>
              <a:buChar char="-"/>
            </a:pPr>
            <a:r>
              <a:rPr lang="ar-EG" dirty="0" smtClean="0"/>
              <a:t>تسبقه أو تلحق به اجتماعات للأقسام إذا كانت هناك أقسم بالمجلة .</a:t>
            </a:r>
          </a:p>
          <a:p>
            <a:pPr algn="r" rtl="1">
              <a:buFontTx/>
              <a:buChar char="-"/>
            </a:pPr>
            <a:r>
              <a:rPr lang="ar-EG" dirty="0" smtClean="0"/>
              <a:t>أهم معايير تقييم الأفكار بالمجلة : الأهمية من زاوية القراء – الهدف واتفاقه مع سياسة تحرير المجلة – مراعاة طابع المجلة ونوعيات قرائها – التشويق – الوقت المناسب – القابلية للدعم التصويرى .</a:t>
            </a:r>
          </a:p>
          <a:p>
            <a:pPr algn="r" rtl="1">
              <a:buFontTx/>
              <a:buChar char="-"/>
            </a:pPr>
            <a:r>
              <a:rPr lang="ar-EG" dirty="0" smtClean="0"/>
              <a:t>البحث والإعداد والتنفيذ حسث يغلب عليها طابع التمهل بسبب أنها لاتصدر يوميا فالوقت كبير لتنفيذ الموضوع بعمق 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pPr algn="ctr" rtl="1"/>
            <a:r>
              <a:rPr lang="ar-EG" dirty="0" smtClean="0">
                <a:solidFill>
                  <a:srgbClr val="FF0000"/>
                </a:solidFill>
                <a:cs typeface="+mn-cs"/>
              </a:rPr>
              <a:t>تابع الخصائص التى تميز المجلة :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10200"/>
          </a:xfrm>
        </p:spPr>
        <p:txBody>
          <a:bodyPr>
            <a:normAutofit fontScale="92500" lnSpcReduction="10000"/>
          </a:bodyPr>
          <a:lstStyle/>
          <a:p>
            <a:pPr algn="r" rtl="1">
              <a:buFontTx/>
              <a:buChar char="-"/>
            </a:pPr>
            <a:r>
              <a:rPr lang="ar-EG" dirty="0" smtClean="0"/>
              <a:t>عناية أكبر بإعداد الغلاف .</a:t>
            </a:r>
          </a:p>
          <a:p>
            <a:pPr algn="r" rtl="1">
              <a:buFontTx/>
              <a:buChar char="-"/>
            </a:pPr>
            <a:r>
              <a:rPr lang="ar-EG" dirty="0" smtClean="0"/>
              <a:t>اتصال مستمر بين محررين المجلة وسكرتير تحرير المجلة .</a:t>
            </a:r>
          </a:p>
          <a:p>
            <a:pPr algn="r" rtl="1">
              <a:buFontTx/>
              <a:buChar char="-"/>
            </a:pPr>
            <a:r>
              <a:rPr lang="ar-EG" dirty="0" smtClean="0"/>
              <a:t>التعامل أكثر مع الزملاء من المصورين والرسامين والخطاطين .</a:t>
            </a:r>
          </a:p>
          <a:p>
            <a:pPr algn="r" rtl="1">
              <a:buFontTx/>
              <a:buChar char="-"/>
            </a:pPr>
            <a:r>
              <a:rPr lang="ar-EG" dirty="0" smtClean="0"/>
              <a:t>الفرصة كبيرة للتعامل مع قسم التوثيق والمكتبة والأرشيف الصحفى والإنترنت فى إعداد وتجهيز الموضوعات.</a:t>
            </a:r>
          </a:p>
          <a:p>
            <a:pPr algn="r" rtl="1">
              <a:buFontTx/>
              <a:buChar char="-"/>
            </a:pPr>
            <a:r>
              <a:rPr lang="ar-EG" dirty="0" smtClean="0"/>
              <a:t>لقاءات عديدة ومتنوعة ومتمهلة مع مصادر بشرية أكثر .</a:t>
            </a:r>
          </a:p>
          <a:p>
            <a:pPr marL="68580" indent="0" algn="r" rtl="1">
              <a:buNone/>
            </a:pPr>
            <a:r>
              <a:rPr lang="ar-EG" dirty="0" smtClean="0"/>
              <a:t>يستثنى من ذلك المجلات الإخبارية التى يكون طابع العمل بها أكثر سرعة .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pPr algn="ctr" rtl="1"/>
            <a:r>
              <a:rPr lang="ar-EG" dirty="0" smtClean="0">
                <a:solidFill>
                  <a:srgbClr val="FF0000"/>
                </a:solidFill>
                <a:cs typeface="+mn-cs"/>
              </a:rPr>
              <a:t>الخصائص التحريرية للمجلة :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5626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EG" sz="2400" dirty="0" smtClean="0"/>
              <a:t>توجد عدة خصائص تحريرية للمجلة ، وهى :</a:t>
            </a:r>
          </a:p>
          <a:p>
            <a:pPr algn="r" rtl="1">
              <a:buNone/>
            </a:pPr>
            <a:endParaRPr lang="ar-EG" sz="2400" dirty="0" smtClean="0"/>
          </a:p>
          <a:p>
            <a:pPr algn="r" rtl="1">
              <a:buFontTx/>
              <a:buChar char="-"/>
            </a:pPr>
            <a:r>
              <a:rPr lang="ar-EG" sz="2400" dirty="0" smtClean="0"/>
              <a:t>الكتابة المتأنية المتمهلة فى أغلب الأحيان .</a:t>
            </a:r>
          </a:p>
          <a:p>
            <a:pPr algn="r" rtl="1">
              <a:buFontTx/>
              <a:buChar char="-"/>
            </a:pPr>
            <a:r>
              <a:rPr lang="ar-EG" sz="2400" dirty="0" smtClean="0"/>
              <a:t>فرصة أكبر للاستكمال والمراجعة والحذف والتعديل والإضافة والتحسين .</a:t>
            </a:r>
          </a:p>
          <a:p>
            <a:pPr algn="r" rtl="1">
              <a:buFontTx/>
              <a:buChar char="-"/>
            </a:pPr>
            <a:r>
              <a:rPr lang="ar-EG" sz="2400" dirty="0" smtClean="0"/>
              <a:t>الاهتمام بالصورة القلمية والوصف الحى الجذاب .</a:t>
            </a:r>
          </a:p>
          <a:p>
            <a:pPr algn="r" rtl="1">
              <a:buFontTx/>
              <a:buChar char="-"/>
            </a:pPr>
            <a:r>
              <a:rPr lang="ar-EG" sz="2400" dirty="0" smtClean="0"/>
              <a:t>عناية كبيرة باختيار الكلمة الأكثر تعبيراً وايحاءاً وتشويقاً خاصة فى المقدمات والنهايات .</a:t>
            </a:r>
          </a:p>
          <a:p>
            <a:pPr algn="r" rtl="1">
              <a:buFontTx/>
              <a:buChar char="-"/>
            </a:pPr>
            <a:r>
              <a:rPr lang="ar-EG" sz="2400" dirty="0" smtClean="0"/>
              <a:t>اللغة العربية الصحيحة دائماً وتماماً باستثناء بعض التعبيرات والمصطلحات الأجنبية النادرة والمشروحة .</a:t>
            </a:r>
          </a:p>
          <a:p>
            <a:pPr marL="68580" indent="0" algn="r" rtl="1">
              <a:buNone/>
            </a:pPr>
            <a:r>
              <a:rPr lang="ar-EG" sz="2400" dirty="0" smtClean="0"/>
              <a:t>- قدر معقول من الذوق الأدبى المؤثر لاسيما فى الخواطر ومقالات التأملات الذاتية ، والأعمدة الصحفية .</a:t>
            </a:r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305800" cy="838200"/>
          </a:xfrm>
        </p:spPr>
        <p:txBody>
          <a:bodyPr>
            <a:normAutofit/>
          </a:bodyPr>
          <a:lstStyle/>
          <a:p>
            <a:pPr algn="ctr" rtl="1"/>
            <a:r>
              <a:rPr lang="ar-EG" dirty="0" smtClean="0">
                <a:solidFill>
                  <a:srgbClr val="C00000"/>
                </a:solidFill>
                <a:cs typeface="+mn-cs"/>
              </a:rPr>
              <a:t>تابع الخصائص التحريرية للمجلة </a:t>
            </a:r>
            <a:endParaRPr lang="en-US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638800"/>
          </a:xfrm>
        </p:spPr>
        <p:txBody>
          <a:bodyPr>
            <a:normAutofit lnSpcReduction="10000"/>
          </a:bodyPr>
          <a:lstStyle/>
          <a:p>
            <a:pPr marL="457200" indent="-457200" algn="r">
              <a:buFont typeface="Arial" pitchFamily="34" charset="0"/>
              <a:buChar char="•"/>
            </a:pPr>
            <a:r>
              <a:rPr lang="ar-EG" sz="2400" dirty="0" smtClean="0"/>
              <a:t>أما بالنسبة لمحرر المجلة :</a:t>
            </a:r>
          </a:p>
          <a:p>
            <a:pPr marL="342900" algn="r">
              <a:buFontTx/>
              <a:buChar char="-"/>
            </a:pPr>
            <a:r>
              <a:rPr lang="ar-EG" sz="2000" dirty="0" smtClean="0"/>
              <a:t>قد يشترك أكثر من محرر فى عمل ما يوزع بينهم .</a:t>
            </a:r>
          </a:p>
          <a:p>
            <a:pPr marL="342900" algn="r">
              <a:buFontTx/>
              <a:buChar char="-"/>
            </a:pPr>
            <a:r>
              <a:rPr lang="ar-EG" sz="2000" dirty="0" smtClean="0"/>
              <a:t>مشغول دائماً بموضوع جديد .</a:t>
            </a:r>
          </a:p>
          <a:p>
            <a:pPr marL="342900" algn="r">
              <a:buFontTx/>
              <a:buChar char="-"/>
            </a:pPr>
            <a:r>
              <a:rPr lang="ar-EG" sz="2000" dirty="0" smtClean="0"/>
              <a:t>يسأل لماذا ؟ وكيف ؟ وماذا بعد ؟ ويصف  ويحلل أكثر .</a:t>
            </a:r>
          </a:p>
          <a:p>
            <a:pPr marL="342900" algn="r">
              <a:buFontTx/>
              <a:buChar char="-"/>
            </a:pPr>
            <a:r>
              <a:rPr lang="ar-EG" sz="2000" dirty="0" smtClean="0"/>
              <a:t>أن يكون متنوع الاهتمامات والممارسات والثقافات .</a:t>
            </a:r>
          </a:p>
          <a:p>
            <a:pPr marL="342900" algn="r">
              <a:buFontTx/>
              <a:buChar char="-"/>
            </a:pPr>
            <a:r>
              <a:rPr lang="ar-EG" sz="2000" dirty="0" smtClean="0"/>
              <a:t>إجادة التحقيقات والأحاديث ، والتقارير فكراً وتنفيذاً وتحريراً ، ولا مانع من إجادة التصوير أيضاً .</a:t>
            </a:r>
          </a:p>
          <a:p>
            <a:pPr marL="342900" algn="r">
              <a:buFontTx/>
              <a:buChar char="-"/>
            </a:pPr>
            <a:r>
              <a:rPr lang="ar-EG" sz="2000" dirty="0" smtClean="0"/>
              <a:t>يتمتع أيضاً بطابع الباحث النشط الدءوب .</a:t>
            </a:r>
          </a:p>
          <a:p>
            <a:pPr marL="342900" algn="r">
              <a:buFontTx/>
              <a:buChar char="-"/>
            </a:pPr>
            <a:r>
              <a:rPr lang="ar-EG" sz="2000" dirty="0" smtClean="0"/>
              <a:t>له قلمه مع قدر من الذوق الأدبى يفوق به غيره .</a:t>
            </a:r>
          </a:p>
          <a:p>
            <a:pPr marL="342900" algn="r">
              <a:buFontTx/>
              <a:buChar char="-"/>
            </a:pPr>
            <a:r>
              <a:rPr lang="ar-EG" sz="2000" dirty="0" smtClean="0"/>
              <a:t>عنده فسحة من الوقت تجعله أقل سرعة و أكثر تمهلاً .</a:t>
            </a:r>
          </a:p>
          <a:p>
            <a:pPr marL="0" indent="0" algn="r">
              <a:buNone/>
            </a:pPr>
            <a:r>
              <a:rPr lang="ar-EG" sz="2400" dirty="0" smtClean="0"/>
              <a:t>أما بالنسبة لعدد صفحات المجلة :</a:t>
            </a:r>
          </a:p>
          <a:p>
            <a:pPr marL="0" indent="0" algn="r">
              <a:buNone/>
            </a:pPr>
            <a:r>
              <a:rPr lang="ar-EG" sz="2400" dirty="0" smtClean="0"/>
              <a:t>-المجلات العامة : من 52 إلى 62أو 72 صفحة و أحيانا حتى 124 صفحة .</a:t>
            </a:r>
          </a:p>
          <a:p>
            <a:pPr marL="0" indent="0" algn="r">
              <a:buNone/>
            </a:pPr>
            <a:r>
              <a:rPr lang="ar-EG" sz="2400" dirty="0" smtClean="0"/>
              <a:t>- مجلات الهيئات : من 28 إلى 42 صفحة .</a:t>
            </a:r>
          </a:p>
          <a:p>
            <a:pPr marL="0" indent="0" algn="r">
              <a:buNone/>
            </a:pPr>
            <a:r>
              <a:rPr lang="ar-EG" sz="2400" dirty="0" smtClean="0"/>
              <a:t>- مجلات علمية : من 160 إلى عدد غير محدود من الصفحات 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</a:bodyPr>
          <a:lstStyle/>
          <a:p>
            <a:pPr algn="ctr" rtl="1"/>
            <a:r>
              <a:rPr lang="ar-EG" dirty="0" smtClean="0">
                <a:solidFill>
                  <a:srgbClr val="C00000"/>
                </a:solidFill>
                <a:cs typeface="+mn-cs"/>
              </a:rPr>
              <a:t>( 3) وظائف المجلة فى المجتمع  :</a:t>
            </a:r>
            <a:endParaRPr lang="en-US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763000" cy="5791200"/>
          </a:xfrm>
        </p:spPr>
        <p:txBody>
          <a:bodyPr>
            <a:normAutofit/>
          </a:bodyPr>
          <a:lstStyle/>
          <a:p>
            <a:pPr marL="68580" indent="0" algn="r" rtl="1">
              <a:buNone/>
            </a:pPr>
            <a:r>
              <a:rPr lang="ar-EG" dirty="0" smtClean="0"/>
              <a:t>أولا : وظائف المجلة :</a:t>
            </a:r>
          </a:p>
          <a:p>
            <a:pPr marL="68580" indent="0" algn="r" rtl="1">
              <a:buNone/>
            </a:pPr>
            <a:r>
              <a:rPr lang="ar-EG" sz="2000" dirty="0" smtClean="0"/>
              <a:t>ويمكن أن نحدد بعض الوظائف التى تقزم بها المجلة فى المجتمع كما يلى :</a:t>
            </a:r>
          </a:p>
          <a:p>
            <a:pPr marL="68580" indent="0" algn="r" rtl="1">
              <a:buNone/>
            </a:pPr>
            <a:r>
              <a:rPr lang="ar-EG" sz="2000" dirty="0" smtClean="0"/>
              <a:t>1- تشارك المجلة فى الدعوة للاصلاحات فى المجتمع .</a:t>
            </a:r>
          </a:p>
          <a:p>
            <a:pPr marL="68580" indent="0" algn="r" rtl="1">
              <a:buNone/>
            </a:pPr>
            <a:r>
              <a:rPr lang="ar-EG" sz="2000" dirty="0" smtClean="0"/>
              <a:t>2- من خلال الشرح والتحليل والتفسير للأحداث والظواهر والقضاياتعتبر المجلات مكملة لا منافسة لوسائل الإعلام الأخرى .</a:t>
            </a:r>
          </a:p>
          <a:p>
            <a:pPr marL="68580" indent="0" algn="r" rtl="1">
              <a:buNone/>
            </a:pPr>
            <a:r>
              <a:rPr lang="ar-EG" sz="2000" dirty="0" smtClean="0"/>
              <a:t>3- تساعد المجلة على تدعيم الاتجاهات الوطنية من أجل تكوين المجتمع الوطنى المتجانس ، كما تعمل على تدعيم الراوبط الثقافية بين القراء ، ذلك لأن القارئ حين يقرءفهو يقدر أن هناك قراء أخرين لنفس المجلة .</a:t>
            </a:r>
          </a:p>
          <a:p>
            <a:pPr marL="68580" indent="0" algn="r" rtl="1">
              <a:buNone/>
            </a:pPr>
            <a:r>
              <a:rPr lang="ar-EG" sz="2000" dirty="0" smtClean="0"/>
              <a:t>4 – زودت المجلة المصورة الملايين بوسيلة رخيصة للتسلية ، واحتلت المجلة - خصوصاً بعد إحتوائها على المقالات والأخبار والتحقيقات والأحاديث والصور - فى عادات القراءة مكان الكتاب بالنسبة للكثيرين .</a:t>
            </a:r>
          </a:p>
          <a:p>
            <a:pPr marL="68580" indent="0" algn="r" rtl="1">
              <a:buNone/>
            </a:pPr>
            <a:r>
              <a:rPr lang="ar-EG" sz="2000" dirty="0" smtClean="0"/>
              <a:t>5 – المجلة معلم قليل التكاليف ، اذ تقدم موضوعات الخدمات للقراء وتعلمهم مهارات ( مثل : الطهى – تنسيق الزهور – المكياج ....الخ ) .</a:t>
            </a:r>
          </a:p>
          <a:p>
            <a:pPr marL="68580" indent="0" algn="r" rtl="1">
              <a:buNone/>
            </a:pPr>
            <a:r>
              <a:rPr lang="ar-EG" sz="2000" dirty="0" smtClean="0"/>
              <a:t>6- المجلة معلم للجمهور فى ميراثه الثقافى والحضارى ، فهى تصل بمقالاتها وموضوعاتها الجيل الحاضر بالجيل الذى سبقه .</a:t>
            </a:r>
          </a:p>
          <a:p>
            <a:pPr marL="68580" indent="0" algn="r" rtl="1">
              <a:buNone/>
            </a:pPr>
            <a:endParaRPr lang="ar-EG" sz="2000" dirty="0" smtClean="0"/>
          </a:p>
          <a:p>
            <a:pPr marL="68580" indent="0" algn="r" rtl="1">
              <a:buNone/>
            </a:pPr>
            <a:endParaRPr lang="ar-EG" dirty="0" smtClean="0"/>
          </a:p>
        </p:txBody>
      </p:sp>
    </p:spTree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640</TotalTime>
  <Words>846</Words>
  <Application>Microsoft Office PowerPoint</Application>
  <PresentationFormat>On-screen Show (4:3)</PresentationFormat>
  <Paragraphs>66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محاضرة فى مادة:  فن تحرير المجلة   بعنوان :مالفروق الرئيسية بين الجريدة والمجلة ؟ ..و ما هى الخصائص التى تميز  المجلة ؟ .. وماهى وظائف المجلة فى المجتمع ؟ </vt:lpstr>
      <vt:lpstr>(1) الفروق الأساسية بين الجريدة والمجلة :</vt:lpstr>
      <vt:lpstr>تابع الفروق الأساسية بين الجريدة والمجلة     </vt:lpstr>
      <vt:lpstr>(2) الخصائص التى تميز المجلة </vt:lpstr>
      <vt:lpstr>تابع الخصائص التى تميز المجلة </vt:lpstr>
      <vt:lpstr>تابع الخصائص التى تميز المجلة :</vt:lpstr>
      <vt:lpstr>الخصائص التحريرية للمجلة :</vt:lpstr>
      <vt:lpstr>تابع الخصائص التحريرية للمجلة </vt:lpstr>
      <vt:lpstr>( 3) وظائف المجلة فى المجتمع 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حدود علم النفس الإعلامي وتطور دراساته</dc:title>
  <dc:creator>Radeah</dc:creator>
  <cp:lastModifiedBy>pc</cp:lastModifiedBy>
  <cp:revision>109</cp:revision>
  <dcterms:created xsi:type="dcterms:W3CDTF">2013-10-08T15:51:59Z</dcterms:created>
  <dcterms:modified xsi:type="dcterms:W3CDTF">2020-03-27T13:30:09Z</dcterms:modified>
</cp:coreProperties>
</file>